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86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60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45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02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21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4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67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9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68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86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42F5-C4F5-4A7E-89A5-0EE51DD297FE}" type="datetimeFigureOut">
              <a:rPr lang="it-IT" smtClean="0"/>
              <a:t>30/11/2015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2E20-BF8F-40E7-AB09-639068BBC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26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3383" y="-148283"/>
            <a:ext cx="9144000" cy="57729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procedimento</a:t>
            </a:r>
            <a:endParaRPr lang="it-IT" sz="2800" dirty="0"/>
          </a:p>
        </p:txBody>
      </p:sp>
      <p:pic>
        <p:nvPicPr>
          <p:cNvPr id="4" name="Picture 2" descr="http://images2.wikia.nocookie.net/__cb20120217104605/simpsons/it/images/6/67/Grazia_Nega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768" y="940296"/>
            <a:ext cx="1008112" cy="860759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2875005" y="1227438"/>
            <a:ext cx="1935892" cy="40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ordinanza</a:t>
            </a:r>
            <a:endParaRPr lang="it-IT" dirty="0"/>
          </a:p>
        </p:txBody>
      </p:sp>
      <p:cxnSp>
        <p:nvCxnSpPr>
          <p:cNvPr id="7" name="Connettore 2 6"/>
          <p:cNvCxnSpPr>
            <a:stCxn id="5" idx="3"/>
          </p:cNvCxnSpPr>
          <p:nvPr/>
        </p:nvCxnSpPr>
        <p:spPr>
          <a:xfrm>
            <a:off x="4810897" y="1429265"/>
            <a:ext cx="11944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6178379" y="714535"/>
            <a:ext cx="369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sospensione del giudizio principale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810897" y="1631092"/>
            <a:ext cx="1128584" cy="395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4810897" y="940296"/>
            <a:ext cx="1194486" cy="287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6170142" y="1801055"/>
            <a:ext cx="2627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</a:t>
            </a:r>
            <a:r>
              <a:rPr lang="it-IT" dirty="0" smtClean="0"/>
              <a:t>otifica alle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</a:t>
            </a:r>
            <a:r>
              <a:rPr lang="it-IT" dirty="0" smtClean="0"/>
              <a:t> e al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178379" y="1257795"/>
            <a:ext cx="490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  <a:r>
              <a:rPr lang="it-IT" dirty="0" smtClean="0"/>
              <a:t>omunicazione ai Presidenti delle Camere</a:t>
            </a:r>
            <a:endParaRPr lang="it-IT" dirty="0"/>
          </a:p>
        </p:txBody>
      </p:sp>
      <p:cxnSp>
        <p:nvCxnSpPr>
          <p:cNvPr id="17" name="Connettore 2 16"/>
          <p:cNvCxnSpPr>
            <a:stCxn id="5" idx="2"/>
          </p:cNvCxnSpPr>
          <p:nvPr/>
        </p:nvCxnSpPr>
        <p:spPr>
          <a:xfrm>
            <a:off x="3842951" y="1631092"/>
            <a:ext cx="0" cy="1095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141837" y="2761046"/>
            <a:ext cx="386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trasmissione alla cancelleria della Corte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>
            <a:off x="6310184" y="3728307"/>
            <a:ext cx="1293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7825947" y="3461727"/>
            <a:ext cx="3418703" cy="38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pubblicazione in GU</a:t>
            </a:r>
            <a:endParaRPr lang="it-IT" dirty="0"/>
          </a:p>
        </p:txBody>
      </p:sp>
      <p:cxnSp>
        <p:nvCxnSpPr>
          <p:cNvPr id="23" name="Connettore 2 22"/>
          <p:cNvCxnSpPr/>
          <p:nvPr/>
        </p:nvCxnSpPr>
        <p:spPr>
          <a:xfrm>
            <a:off x="3842951" y="3109141"/>
            <a:ext cx="0" cy="309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2141838" y="3558746"/>
            <a:ext cx="373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Presidente della Corte costituzionale</a:t>
            </a:r>
            <a:endParaRPr lang="it-IT" dirty="0"/>
          </a:p>
        </p:txBody>
      </p:sp>
      <p:pic>
        <p:nvPicPr>
          <p:cNvPr id="25" name="Picture 6" descr="https://encrypted-tbn2.gstatic.com/images?q=tbn:ANd9GcQ4jULs84A6LuJlf-z5U_tEYxq_jDyghbRXR2twOZktwz9cIJx7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47" y="3361622"/>
            <a:ext cx="628479" cy="5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Connettore 2 26"/>
          <p:cNvCxnSpPr/>
          <p:nvPr/>
        </p:nvCxnSpPr>
        <p:spPr>
          <a:xfrm>
            <a:off x="5090984" y="4128913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6520249" y="3944247"/>
            <a:ext cx="336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nomina giudice relatore</a:t>
            </a:r>
            <a:endParaRPr lang="it-IT" dirty="0"/>
          </a:p>
        </p:txBody>
      </p:sp>
      <p:cxnSp>
        <p:nvCxnSpPr>
          <p:cNvPr id="30" name="Connettore 2 29"/>
          <p:cNvCxnSpPr/>
          <p:nvPr/>
        </p:nvCxnSpPr>
        <p:spPr>
          <a:xfrm>
            <a:off x="3842951" y="4011827"/>
            <a:ext cx="0" cy="862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257168" y="4874094"/>
            <a:ext cx="266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convocazione della Corte:</a:t>
            </a:r>
            <a:endParaRPr lang="it-IT" dirty="0"/>
          </a:p>
        </p:txBody>
      </p:sp>
      <p:sp>
        <p:nvSpPr>
          <p:cNvPr id="33" name="Parentesi graffa aperta 32"/>
          <p:cNvSpPr/>
          <p:nvPr/>
        </p:nvSpPr>
        <p:spPr>
          <a:xfrm>
            <a:off x="4810897" y="4662616"/>
            <a:ext cx="214184" cy="8073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5222789" y="4563762"/>
            <a:ext cx="260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Camera di consiglio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222789" y="5243426"/>
            <a:ext cx="316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Udienza pubblica (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74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3383" y="-148283"/>
            <a:ext cx="9144000" cy="57729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procedimento</a:t>
            </a:r>
            <a:endParaRPr lang="it-IT" sz="2800" dirty="0"/>
          </a:p>
        </p:txBody>
      </p:sp>
      <p:pic>
        <p:nvPicPr>
          <p:cNvPr id="4" name="Picture 2" descr="http://images2.wikia.nocookie.net/__cb20120217104605/simpsons/it/images/6/67/Grazia_Nega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768" y="940296"/>
            <a:ext cx="1008112" cy="860759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2875005" y="1227438"/>
            <a:ext cx="1935892" cy="40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ordinanza</a:t>
            </a:r>
            <a:endParaRPr lang="it-IT" dirty="0"/>
          </a:p>
        </p:txBody>
      </p:sp>
      <p:cxnSp>
        <p:nvCxnSpPr>
          <p:cNvPr id="7" name="Connettore 2 6"/>
          <p:cNvCxnSpPr>
            <a:stCxn id="5" idx="3"/>
          </p:cNvCxnSpPr>
          <p:nvPr/>
        </p:nvCxnSpPr>
        <p:spPr>
          <a:xfrm>
            <a:off x="4810897" y="1429265"/>
            <a:ext cx="11944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6178379" y="714535"/>
            <a:ext cx="369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sospensione del giudizio principale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810897" y="1631092"/>
            <a:ext cx="1128584" cy="395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4810897" y="940296"/>
            <a:ext cx="1194486" cy="287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6170142" y="1801055"/>
            <a:ext cx="2627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</a:t>
            </a:r>
            <a:r>
              <a:rPr lang="it-IT" dirty="0" smtClean="0"/>
              <a:t>otifica alle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</a:t>
            </a:r>
            <a:r>
              <a:rPr lang="it-IT" dirty="0" smtClean="0"/>
              <a:t> e al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178379" y="1257795"/>
            <a:ext cx="490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  <a:r>
              <a:rPr lang="it-IT" dirty="0" smtClean="0"/>
              <a:t>omunicazione ai Presidenti delle Camere</a:t>
            </a:r>
            <a:endParaRPr lang="it-IT" dirty="0"/>
          </a:p>
        </p:txBody>
      </p:sp>
      <p:cxnSp>
        <p:nvCxnSpPr>
          <p:cNvPr id="17" name="Connettore 2 16"/>
          <p:cNvCxnSpPr>
            <a:stCxn id="5" idx="2"/>
          </p:cNvCxnSpPr>
          <p:nvPr/>
        </p:nvCxnSpPr>
        <p:spPr>
          <a:xfrm>
            <a:off x="3842951" y="1631092"/>
            <a:ext cx="0" cy="1095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141837" y="2761046"/>
            <a:ext cx="386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trasmissione alla cancelleria della Corte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>
            <a:off x="6310184" y="3728307"/>
            <a:ext cx="1293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7825947" y="3461727"/>
            <a:ext cx="3418703" cy="38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pubblicazione in GU</a:t>
            </a:r>
            <a:endParaRPr lang="it-IT" dirty="0"/>
          </a:p>
        </p:txBody>
      </p:sp>
      <p:cxnSp>
        <p:nvCxnSpPr>
          <p:cNvPr id="23" name="Connettore 2 22"/>
          <p:cNvCxnSpPr/>
          <p:nvPr/>
        </p:nvCxnSpPr>
        <p:spPr>
          <a:xfrm>
            <a:off x="3842951" y="3109141"/>
            <a:ext cx="0" cy="309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2141838" y="3558746"/>
            <a:ext cx="373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Presidente della Corte costituzionale</a:t>
            </a:r>
            <a:endParaRPr lang="it-IT" dirty="0"/>
          </a:p>
        </p:txBody>
      </p:sp>
      <p:pic>
        <p:nvPicPr>
          <p:cNvPr id="25" name="Picture 6" descr="https://encrypted-tbn2.gstatic.com/images?q=tbn:ANd9GcQ4jULs84A6LuJlf-z5U_tEYxq_jDyghbRXR2twOZktwz9cIJx7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47" y="3361622"/>
            <a:ext cx="628479" cy="5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Connettore 2 26"/>
          <p:cNvCxnSpPr/>
          <p:nvPr/>
        </p:nvCxnSpPr>
        <p:spPr>
          <a:xfrm>
            <a:off x="5090984" y="4128913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6520249" y="3944247"/>
            <a:ext cx="336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nomina giudice relatore</a:t>
            </a:r>
            <a:endParaRPr lang="it-IT" dirty="0"/>
          </a:p>
        </p:txBody>
      </p:sp>
      <p:cxnSp>
        <p:nvCxnSpPr>
          <p:cNvPr id="30" name="Connettore 2 29"/>
          <p:cNvCxnSpPr/>
          <p:nvPr/>
        </p:nvCxnSpPr>
        <p:spPr>
          <a:xfrm>
            <a:off x="3842951" y="4011827"/>
            <a:ext cx="0" cy="862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257168" y="4874094"/>
            <a:ext cx="266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convocazione della Corte:</a:t>
            </a:r>
            <a:endParaRPr lang="it-IT" dirty="0"/>
          </a:p>
        </p:txBody>
      </p:sp>
      <p:sp>
        <p:nvSpPr>
          <p:cNvPr id="33" name="Parentesi graffa aperta 32"/>
          <p:cNvSpPr/>
          <p:nvPr/>
        </p:nvSpPr>
        <p:spPr>
          <a:xfrm>
            <a:off x="4810897" y="4662616"/>
            <a:ext cx="214184" cy="8073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5222789" y="4563762"/>
            <a:ext cx="2603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Camera di consiglio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5222789" y="5243426"/>
            <a:ext cx="316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Udienza pubblica (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825946" y="4281986"/>
            <a:ext cx="43660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Art. 16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Norme integrative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1. All’udienza il giudice relatore espone in modo sintetico le questioni della causa. 2. Dopo la relazione, i difensori delle parti svolgono in modo sintetico i motivi delle loro conclusioni. 3. Il Presidente regola la discussione e può indicare i punti e determinare i tempi nei quali essa deve contenersi.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884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3383" y="-148283"/>
            <a:ext cx="9144000" cy="57729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procedimento</a:t>
            </a:r>
            <a:endParaRPr lang="it-IT" sz="2800" dirty="0"/>
          </a:p>
        </p:txBody>
      </p:sp>
      <p:pic>
        <p:nvPicPr>
          <p:cNvPr id="4" name="Picture 2" descr="http://images2.wikia.nocookie.net/__cb20120217104605/simpsons/it/images/6/67/Grazia_Nega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768" y="940296"/>
            <a:ext cx="1008112" cy="860759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6190735" y="955341"/>
            <a:ext cx="369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riassunzione del giudizio principale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1646364" y="1140007"/>
            <a:ext cx="4243690" cy="20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2078446" y="2172505"/>
            <a:ext cx="2042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Presidente della Corte costituzionale</a:t>
            </a:r>
            <a:endParaRPr lang="it-IT" dirty="0"/>
          </a:p>
        </p:txBody>
      </p:sp>
      <p:pic>
        <p:nvPicPr>
          <p:cNvPr id="25" name="Picture 6" descr="https://encrypted-tbn2.gstatic.com/images?q=tbn:ANd9GcQ4jULs84A6LuJlf-z5U_tEYxq_jDyghbRXR2twOZktwz9cIJx7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79" y="1885149"/>
            <a:ext cx="628479" cy="5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341341" y="3278659"/>
            <a:ext cx="6903308" cy="3262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81384" y="3418703"/>
            <a:ext cx="7109254" cy="3122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609972" y="2523040"/>
            <a:ext cx="72492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Art. 17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Deliberazione delle ordinanze e delle sentenze </a:t>
            </a: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Le ordinanze e le sentenze sono deliberate in camera di consiglio con voti espressi in forma palese. Alla deliberazione devono partecipare i giudici che siano stati presenti a tutte le udienze fino alla chiusura della discussione della causa. </a:t>
            </a: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Il Presidente, dopo la relazione, dirige la discussione e pone in votazione le questioni. </a:t>
            </a: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Il relatore vota per primo; votano poi gli altri giudici, cominciando dal meno anziano per nomina; per ultimo vota il Presidente. In caso di parità di voti, il voto del Presidente prevale. </a:t>
            </a: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Dopo la votazione, la redazione delle sentenze e delle ordinanze è affidata al relatore, salvo che, per indisponibilità o per altro motivo, sia affidata dal Presidente ad altro o a più giudici…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6.   Le ordinanze e le sentenze, il cui testo è stato approvato dal collegio in camera di consiglio, sono sottoscritte dal Presidente e dal Giudice redattore.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 flipV="1">
            <a:off x="3370990" y="5066270"/>
            <a:ext cx="912686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1584880" y="4909751"/>
            <a:ext cx="1702017" cy="510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sentenza/</a:t>
            </a:r>
          </a:p>
          <a:p>
            <a:pPr algn="ctr"/>
            <a:r>
              <a:rPr lang="it-IT" dirty="0" smtClean="0"/>
              <a:t>ordinanza</a:t>
            </a:r>
            <a:endParaRPr lang="it-IT" dirty="0"/>
          </a:p>
        </p:txBody>
      </p:sp>
      <p:cxnSp>
        <p:nvCxnSpPr>
          <p:cNvPr id="22" name="Connettore 4 21"/>
          <p:cNvCxnSpPr>
            <a:stCxn id="16" idx="1"/>
          </p:cNvCxnSpPr>
          <p:nvPr/>
        </p:nvCxnSpPr>
        <p:spPr>
          <a:xfrm rot="10800000">
            <a:off x="972070" y="2072690"/>
            <a:ext cx="612811" cy="30924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4 31"/>
          <p:cNvCxnSpPr>
            <a:stCxn id="16" idx="1"/>
          </p:cNvCxnSpPr>
          <p:nvPr/>
        </p:nvCxnSpPr>
        <p:spPr>
          <a:xfrm rot="10800000" flipV="1">
            <a:off x="972066" y="5165123"/>
            <a:ext cx="612815" cy="7578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172995" y="6164623"/>
            <a:ext cx="2734962" cy="37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pubblicazione in GU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1136822" y="3970638"/>
            <a:ext cx="2690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comunicazione alle Camere/Consigli regionali</a:t>
            </a:r>
            <a:endParaRPr lang="it-IT" dirty="0"/>
          </a:p>
        </p:txBody>
      </p:sp>
      <p:cxnSp>
        <p:nvCxnSpPr>
          <p:cNvPr id="41" name="Connettore 2 40"/>
          <p:cNvCxnSpPr/>
          <p:nvPr/>
        </p:nvCxnSpPr>
        <p:spPr>
          <a:xfrm flipV="1">
            <a:off x="1278474" y="4598264"/>
            <a:ext cx="16476" cy="566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821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340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procedimento</vt:lpstr>
      <vt:lpstr>procedimento</vt:lpstr>
      <vt:lpstr>procedimento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procedimento</dc:title>
  <dc:creator>roberto bin</dc:creator>
  <cp:lastModifiedBy>roberto bin</cp:lastModifiedBy>
  <cp:revision>4</cp:revision>
  <dcterms:created xsi:type="dcterms:W3CDTF">2015-11-30T09:38:48Z</dcterms:created>
  <dcterms:modified xsi:type="dcterms:W3CDTF">2015-11-30T10:12:28Z</dcterms:modified>
</cp:coreProperties>
</file>